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4773168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 Simulator · Regions: partner with private credit? · Intermediate · Practice use only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4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4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0972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Regions Financial Corporation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[Recommendation in one sentence]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926080"/>
            <a:ext cx="1828800" cy="0"/>
          </a:xfrm>
          <a:prstGeom prst="line">
            <a:avLst/>
          </a:prstGeom>
          <a:noFill/>
          <a:ln w="25400">
            <a:solidFill>
              <a:srgbClr val="7C93B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31089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4E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Steering committee · Thursday 15 October 2026 · Halden Street Partners (fictional)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70916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4EA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 Simulator · Regions: partner with private credit? · Intermediate · Practice use only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SUMMARY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30352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218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[Action title: the answer, as a full sentence]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60020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005840" y="1709928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[Reason 1: one line, tied to a client number and its exhibit]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1005840" y="2331720"/>
            <a:ext cx="768096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246888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005840" y="2578608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[Reason 2: one line, tied to a client number and its exhibit]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1005840" y="3200400"/>
            <a:ext cx="768096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333756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1005840" y="3447288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[Reason 3: one line, tied to a client number and its exhibit]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7200" y="44348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[exhibit and source IDs, e.g. Exhibit 2; R6]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4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SITUATION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30352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218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[Action title: what is at stake for Regions]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5120640" cy="2834640"/>
          </a:xfrm>
          <a:prstGeom prst="rect">
            <a:avLst/>
          </a:prstGeom>
          <a:solidFill>
            <a:srgbClr val="F2F4F8"/>
          </a:solidFill>
          <a:ln w="9525">
            <a:solidFill>
              <a:srgbClr val="DDDCD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618488"/>
            <a:ext cx="4846320" cy="2615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[Chart: C&amp;I loans and yield by quarter (Exhibit 2), against the direct lending all-in coupon (Exhibit 7)]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852160" y="1508760"/>
            <a:ext cx="2834640" cy="2834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[Two or three takeaways with the figures behind them]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44348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[exhibit and source IDs, e.g. Exhibit 2; R6]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4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AND PRECEDENTS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30352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218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[Action title: what the precedents show]</a:t>
            </a:r>
            <a:endParaRPr lang="en-US" sz="2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0876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80160"/>
                <a:gridCol w="731520"/>
                <a:gridCol w="1737360"/>
                <a:gridCol w="210312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Bank–partner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Model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Size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Bank's role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Relevance to Regions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Citi–Apollo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Wells Fargo–Centerbridge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PNC–TCW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Fifth Third–Eldridge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Texas Capital–Phoenix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Text 2"/>
          <p:cNvSpPr/>
          <p:nvPr/>
        </p:nvSpPr>
        <p:spPr>
          <a:xfrm>
            <a:off x="457200" y="44348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[exhibit and source IDs, e.g. Exhibit 2; R6]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4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30352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218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[Action title: how the four options compare]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0876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1097280"/>
                <a:gridCol w="1280160"/>
                <a:gridCol w="1280160"/>
                <a:gridCol w="1188720"/>
                <a:gridCol w="118872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Option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Fee income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 interest income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CET1 used / freed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Return on CET1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Key risk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Status quo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 Referral / sourcing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 Co-sponsored fund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 Own lending vehicle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[exhibit and source IDs, e.g. Exhibit 2; R6]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4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ECONOMICS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30352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218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[Action title: the economics of our option]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5120640" cy="2834640"/>
          </a:xfrm>
          <a:prstGeom prst="rect">
            <a:avLst/>
          </a:prstGeom>
          <a:solidFill>
            <a:srgbClr val="F2F4F8"/>
          </a:solidFill>
          <a:ln w="9525">
            <a:solidFill>
              <a:srgbClr val="DDDCD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618488"/>
            <a:ext cx="4846320" cy="2615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[Chart: income after tax and return on CET1 by option, against ROATCE (Exhibit 2)]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852160" y="1508760"/>
            <a:ext cx="2834640" cy="2834640"/>
          </a:xfrm>
          <a:prstGeom prst="rect">
            <a:avLst/>
          </a:prstGeom>
          <a:solidFill>
            <a:srgbClr val="F2F4F8"/>
          </a:solidFill>
          <a:ln w="9525">
            <a:solidFill>
              <a:srgbClr val="DDDCD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89320" y="1618488"/>
            <a:ext cx="2560320" cy="2615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[Assumptions, each labelled: volume, fees, spread, risk weight, funding cost, loss rate, tax]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44348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[exhibit and source IDs, e.g. Exhibit 2; R6]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4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30352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218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[Action title: the model we recommend]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3977640" cy="2834640"/>
          </a:xfrm>
          <a:prstGeom prst="rect">
            <a:avLst/>
          </a:prstGeom>
          <a:solidFill>
            <a:srgbClr val="F2F4F8"/>
          </a:solidFill>
          <a:ln w="9525">
            <a:solidFill>
              <a:srgbClr val="DDDCD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618488"/>
            <a:ext cx="3703320" cy="2615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Regions does, and on what conditions]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709160" y="1508760"/>
            <a:ext cx="3977640" cy="2834640"/>
          </a:xfrm>
          <a:prstGeom prst="rect">
            <a:avLst/>
          </a:prstGeom>
          <a:solidFill>
            <a:srgbClr val="F2F4F8"/>
          </a:solidFill>
          <a:ln w="9525">
            <a:solidFill>
              <a:srgbClr val="DDDCD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46320" y="1618488"/>
            <a:ext cx="3703320" cy="2615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Regions does not do, and why]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44348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[exhibit and source IDs, e.g. Exhibit 2; R6]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4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RISKS AND SCENARIOS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30352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218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[Action title: what could break the answer]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3840480" cy="2834640"/>
          </a:xfrm>
          <a:prstGeom prst="rect">
            <a:avLst/>
          </a:prstGeom>
          <a:solidFill>
            <a:srgbClr val="F2F4F8"/>
          </a:solidFill>
          <a:ln w="9525">
            <a:solidFill>
              <a:srgbClr val="DDDCD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618488"/>
            <a:ext cx="3566160" cy="2615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[Chart: return on CET1 of the recommended option, base and each scenario, against ROATCE]</a:t>
            </a:r>
            <a:endParaRPr lang="en-US" sz="1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0" y="1508760"/>
          <a:ext cx="411480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1188720"/>
                <a:gridCol w="13716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Scenario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Impact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Mitigant / trigger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Credit downturn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Rates +100bp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Partner withdraws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Competition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457200" y="44348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[exhibit and source IDs, e.g. Exhibit 2; R6]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4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PARTNERSHIP DESIGN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30352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218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[Action title: the terms that matter most]</a:t>
            </a:r>
            <a:endParaRPr lang="en-US" sz="28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08760"/>
          <a:ext cx="822960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2560320"/>
                <a:gridCol w="2377440"/>
                <a:gridCol w="100584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Term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Proposal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Why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Priority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Economics split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Exclusivity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Credit decisions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Shared borrowers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Balance-sheet commitment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Exit and capital treatment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[exhibit and source IDs, e.g. Exhibit 2; R6]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4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30352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218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[Action title: the next 90 days]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2560320" cy="4114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5544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Days 1–30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2560320" cy="2286000"/>
          </a:xfrm>
          <a:prstGeom prst="rect">
            <a:avLst/>
          </a:prstGeom>
          <a:solidFill>
            <a:srgbClr val="F2F4F8"/>
          </a:solidFill>
          <a:ln w="9525">
            <a:solidFill>
              <a:srgbClr val="DDDCD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2167128"/>
            <a:ext cx="2286000" cy="20665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[Actions, owner, decision gate]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291840" y="1554480"/>
            <a:ext cx="2560320" cy="4114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0" y="15544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Days 31–60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291840" y="2057400"/>
            <a:ext cx="2560320" cy="2286000"/>
          </a:xfrm>
          <a:prstGeom prst="rect">
            <a:avLst/>
          </a:prstGeom>
          <a:solidFill>
            <a:srgbClr val="F2F4F8"/>
          </a:solidFill>
          <a:ln w="9525">
            <a:solidFill>
              <a:srgbClr val="DDDCD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429000" y="2167128"/>
            <a:ext cx="2286000" cy="20665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[Actions, owner, decision gate]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126480" y="1554480"/>
            <a:ext cx="2560320" cy="4114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26480" y="15544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Days 61–90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126480" y="2057400"/>
            <a:ext cx="2560320" cy="2286000"/>
          </a:xfrm>
          <a:prstGeom prst="rect">
            <a:avLst/>
          </a:prstGeom>
          <a:solidFill>
            <a:srgbClr val="F2F4F8"/>
          </a:solidFill>
          <a:ln w="9525">
            <a:solidFill>
              <a:srgbClr val="DDDCD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63640" y="2167128"/>
            <a:ext cx="2286000" cy="20665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[Actions, owner, decision gate]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4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DECISIONS AND NEXT STEPS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30352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218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[Action title: the decisions requested today]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6002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011680" y="160020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the committee approves, the owner and the date]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57200" y="2331720"/>
            <a:ext cx="822960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246888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011680" y="246888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the committee approves, the owner and the date]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3200400"/>
            <a:ext cx="8229600" cy="0"/>
          </a:xfrm>
          <a:prstGeom prst="line">
            <a:avLst/>
          </a:prstGeom>
          <a:noFill/>
          <a:ln w="9525">
            <a:solidFill>
              <a:srgbClr val="DDDCD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333756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2011680" y="333756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the committee approves, the owner and the date]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4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APPENDIX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530352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2182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Appendix table A1: assumptions and sources</a:t>
            </a:r>
            <a:endParaRPr lang="en-US" sz="28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08760"/>
          <a:ext cx="8229600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3200400"/>
                <a:gridCol w="1188720"/>
                <a:gridCol w="338328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#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Assumption or figure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Value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218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Source / rationale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1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5B64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[exhibit and source IDs, e.g. Exhibit 2; R6]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4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IC Simulator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Regions: partner with private credit? · Recommendation deck (blank template)</dc:title>
  <dc:subject>PptxGenJS Presentation</dc:subject>
  <dc:creator>IC Simulator</dc:creator>
  <cp:lastModifiedBy>IC Simulator</cp:lastModifiedBy>
  <cp:revision>1</cp:revision>
  <dcterms:created xsi:type="dcterms:W3CDTF">2026-10-12T04:57:27Z</dcterms:created>
  <dcterms:modified xsi:type="dcterms:W3CDTF">2026-10-12T04:57:27Z</dcterms:modified>
</cp:coreProperties>
</file>