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Brennan Family Foods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$40M senior secured term loan and a $10M undrawn revolver to refinance bank debt and fund a new oven 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FY2022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Revenue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14.5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15.8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16.4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EBITDA margin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11.0%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11.5%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11.9%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11.8%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Capex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4.8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Cash taxes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Change in working capital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(0.8)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(1)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(0.9)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(1.1)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Facilities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$40M senior secured term loan; $10M revolving credit facility, undrawn at closing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Security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First lien on all assets, including both bakeries (owned, not leased)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Repay bank loan $30M; new oven line $6M; fees $1M; cash to balance sheet $3M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Tenor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 years (2031); revolver also 5 years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SOFR + 475 bp; 1.0% upfront fee; revolver 0.50% on undrawn amounts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Amortization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5% a year ($2.0M), paid quarterly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Maximum total leverage 3.25x; minimum fixed charge coverage 1.25x (EBITDA less capex and cash taxes, over interest plus scheduled amortization); tested quarterly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Family distributions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Up to 50% of excess cash flow each year, only while leverage is below 2.50x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Key-person clause: lender approval needed for a new CEO; personal guarantees not offered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Sponsorless loans to $10–25M EBITDA companies recently priced at SOFR + 450 to 600 bp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Facilities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$40M senior secured term loan; $10M revolving credit facility, undrawn at closing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Security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First lien on all assets, including both bakeries (owned, not leased)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Repay bank loan $30M; new oven line $6M; fees $1M; cash to balance sheet $3M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Tenor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 years (2031); revolver also 5 years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SOFR + 475 bp; 1.0% upfront fee; revolver 0.50% on undrawn amounts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Amortization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5% a year ($2.0M), paid quarterly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Maximum total leverage 3.25x; minimum fixed charge coverage 1.25x (EBITDA less capex and cash taxes, over interest plus scheduled amortization); tested quarterly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Family distributions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Up to 50% of excess cash flow each year, only while leverage is below 2.50x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Key-person clause: lender approval needed for a new CEO; personal guarantees not offered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Sponsorless loans to $10–25M EBITDA companies recently priced at SOFR + 450 to 600 bp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Brennan Family Foods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Brennan Family Foods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Customers and costs (FY2025)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Keller's Markets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26% of sales · one-year supply agreement, renewed each January since 2014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Next four customers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31% of sales combined (two grocery chains, a convenience-store distributor, a club store)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All other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43% of sales, over 300 accounts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Cost structure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Flour and other ingredients 38% of sales; packaging 9%; energy 5%; labor 24%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FY2022 margin squeeze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Flour up 31% and natural gas up 45%; price increases took about 9 months to pass through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New oven line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Adds about 12% capacity; management expects $1.5–2.0M of extra EBITDA from 2027 once the snack range is listed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Brennan Family Foods – IC Deck template (Standard) v2</dc:title>
  <dc:subject>$40M senior secured term loan and a $10M undrawn revolver to refinance bank debt and fund a new oven line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