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BrightSpring Health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$400m senior secured second-lien TL (illustrative) funding part of a hypothetical $1.0bn HH/hospice tuck-in; concurrent $400m 1L add-on at SOFR+200 stays in BSL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built from public information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(BTSG) through Q2-2026 10-Q · illustrative 2L facility.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FY2023 (as reported, incl. Community Living)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8,826.2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10,072.2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12,910.6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14,371.6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537.8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460.2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617.6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739.3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73.5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80.9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95.5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FCF — CFO − capex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137.3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(57.1)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394.7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402.4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debt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3,435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2,632.4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2,502.7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1,719.1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/ net leverage (model)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6.4x / 6.4x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5.9x / 5.7x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4.2x / 4.1x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3.1x / 2.3x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Adj. EBITDA / interest (LTM historical)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1.7x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2.4x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3.9x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4.9x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Gov programs % of 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71.5%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70.8%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71.1%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69.8%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BrightSpring Health Services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BrightSpring Health Services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 (the ask)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$400m senior secured second-lien TL — ILLUSTRATIVE private ask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Concurrent (not offered)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$400m incremental first-lien TL pari with B-6 at assumed SOFR+200; existing $475m RCF stays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Sources &amp; uses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Uses $1,000m purchase + fees/OID; Sources $400m 2L + $400m 1L + $225m cash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Tenor / amort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7 years (springs 91 days inside 1L if B-6 not refinanced); bullet (no amort)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(illustrative)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Term SOFR + 500 bp, 1.00% floor, 98.0 OID (~300 bp over 1L B-6)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Pro forma leverage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PF Adj. EBITDA $849m; 1L ~3.08x (2L attachment); through 2L ~3.55x; total ~3.61x gross / ~3.23x net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Coverage note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~4.9x = LTM historical (Adj. EBITDA / reported interest). ~4.6x = PF at illustrative structure. Do not mix.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2L financial covenant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Max total net leverage 5.00x → 4.75x after Q8; equity cure 2-in-4 / 4 life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1L covenant (disclosed)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Springing 6.90x first-lien leverage only when RCF &gt;35% drawn (effectively cov-lite when RCF lightly drawn)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Intercreditor 1L debt cap $3,400m; 180-day standstill; NC-12 then 102/101/par; add-backs capped 10%; J.Crew/Chewy/Serta/Pluralsight; annual top-10 drug concentration reporting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Public company · SEC EDGAR (BTSG) through Q2-2026 10-Q · illustrative 2L facility. Company figures are taken from the public filings cited, as summarised in the IC Simulator case packet; the facility and its terms are illustrative unless stated. Company names and marks belong to their owners. IC Simulator is not affiliated with or endorsed by the company.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BrightSpring Health Services – IC Deck template (Standard) v2</dc:title>
  <dc:subject>$400m senior secured second-lien TL (illustrative) funding part of a hypothetical $1.0bn HH/hospice tuck-in; concurrent $400m 1L add-on at SOFR+200 stays in BSL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