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063898" cy="685800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103120"/>
            <a:ext cx="2966618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/>
            <a:r>
              <a:rPr sz="3200" b="0">
                <a:solidFill>
                  <a:srgbClr val="FFFFFF"/>
                </a:solidFill>
                <a:latin typeface="Georgia"/>
              </a:rPr>
              <a:t>The Chefs' Warehouse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023360"/>
            <a:ext cx="2966618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FFFFFF"/>
                </a:solidFill>
                <a:latin typeface="Arial"/>
              </a:rPr>
              <a:t>IC presentation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12538" y="2103120"/>
            <a:ext cx="7030517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5B6475"/>
                </a:solidFill>
                <a:latin typeface="Arial"/>
              </a:rPr>
              <a:t>Proposed facility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2538" y="2468880"/>
            <a:ext cx="7030517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121826"/>
                </a:solidFill>
                <a:latin typeface="Arial"/>
              </a:rPr>
              <a:t>$500m senior secured first-lien unitranche (illustrative) refinancing TLB + funding a $250m specialty distributor tuck-in; ABL and 2028 converts stay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12538" y="4023360"/>
            <a:ext cx="7030517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2A3140"/>
                </a:solidFill>
                <a:latin typeface="Arial"/>
              </a:rPr>
              <a:t>[Presenter]</a:t>
            </a:r>
          </a:p>
          <a:p>
            <a:pPr algn="l"/>
            <a:r>
              <a:rPr sz="1600" b="0">
                <a:solidFill>
                  <a:srgbClr val="2A3140"/>
                </a:solidFill>
                <a:latin typeface="Arial"/>
              </a:rPr>
              <a:t>[Date]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2538" y="6446520"/>
            <a:ext cx="6116117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B6475"/>
                </a:solidFill>
                <a:latin typeface="Arial"/>
              </a:rPr>
              <a:t>Practice template. Fill it in and upload it under Supporting files. Your score always comes from your memo.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94415" cy="868680"/>
          </a:xfrm>
        </p:spPr>
        <p:txBody>
          <a:bodyPr anchor="b"/>
          <a:lstStyle/>
          <a:p>
            <a:pPr algn="l"/>
            <a:r>
              <a:rPr sz="2800" b="0">
                <a:solidFill>
                  <a:srgbClr val="121826"/>
                </a:solidFill>
                <a:latin typeface="Georgia"/>
              </a:rPr>
              <a:t>Deal Snapshot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463040"/>
            <a:ext cx="11094415" cy="4754880"/>
          </a:xfrm>
        </p:spPr>
        <p:txBody>
          <a:bodyPr/>
          <a:lstStyle/>
          <a:p/>
        </p:txBody>
      </p:sp>
      <p:cxnSp>
        <p:nvCxnSpPr>
          <p:cNvPr id="4" name="Connector 3"/>
          <p:cNvCxnSpPr/>
          <p:nvPr/>
        </p:nvCxnSpPr>
        <p:spPr>
          <a:xfrm>
            <a:off x="548640" y="1234440"/>
            <a:ext cx="11094415" cy="0"/>
          </a:xfrm>
          <a:prstGeom prst="line">
            <a:avLst/>
          </a:prstGeom>
          <a:ln w="12700">
            <a:solidFill>
              <a:srgbClr val="1E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446520"/>
            <a:ext cx="10180015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B6475"/>
                </a:solidFill>
                <a:latin typeface="Arial"/>
              </a:rPr>
              <a:t>IC Simulator · The Chefs' Warehouse · Standard template · Practice use 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900">
                <a:solidFill>
                  <a:srgbClr val="5B6475"/>
                </a:solidFill>
                <a:latin typeface="Arial"/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94415" cy="868680"/>
          </a:xfrm>
        </p:spPr>
        <p:txBody>
          <a:bodyPr anchor="b"/>
          <a:lstStyle/>
          <a:p>
            <a:pPr algn="l"/>
            <a:r>
              <a:rPr sz="2800" b="0">
                <a:solidFill>
                  <a:srgbClr val="121826"/>
                </a:solidFill>
                <a:latin typeface="Georgia"/>
              </a:rPr>
              <a:t>Investment Thesis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463040"/>
            <a:ext cx="11094415" cy="4754880"/>
          </a:xfrm>
        </p:spPr>
        <p:txBody>
          <a:bodyPr/>
          <a:lstStyle/>
          <a:p/>
        </p:txBody>
      </p:sp>
      <p:cxnSp>
        <p:nvCxnSpPr>
          <p:cNvPr id="4" name="Connector 3"/>
          <p:cNvCxnSpPr/>
          <p:nvPr/>
        </p:nvCxnSpPr>
        <p:spPr>
          <a:xfrm>
            <a:off x="548640" y="1234440"/>
            <a:ext cx="11094415" cy="0"/>
          </a:xfrm>
          <a:prstGeom prst="line">
            <a:avLst/>
          </a:prstGeom>
          <a:ln w="12700">
            <a:solidFill>
              <a:srgbClr val="1E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446520"/>
            <a:ext cx="10180015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B6475"/>
                </a:solidFill>
                <a:latin typeface="Arial"/>
              </a:rPr>
              <a:t>IC Simulator · The Chefs' Warehouse · Standard template · Practice use 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900">
                <a:solidFill>
                  <a:srgbClr val="5B6475"/>
                </a:solidFill>
                <a:latin typeface="Arial"/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94415" cy="868680"/>
          </a:xfrm>
        </p:spPr>
        <p:txBody>
          <a:bodyPr anchor="b"/>
          <a:lstStyle/>
          <a:p>
            <a:pPr algn="l"/>
            <a:r>
              <a:rPr sz="2800" b="0">
                <a:solidFill>
                  <a:srgbClr val="121826"/>
                </a:solidFill>
                <a:latin typeface="Georgia"/>
              </a:rPr>
              <a:t>Key Risks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463040"/>
            <a:ext cx="11094415" cy="4754880"/>
          </a:xfrm>
        </p:spPr>
        <p:txBody>
          <a:bodyPr/>
          <a:lstStyle/>
          <a:p/>
        </p:txBody>
      </p:sp>
      <p:cxnSp>
        <p:nvCxnSpPr>
          <p:cNvPr id="4" name="Connector 3"/>
          <p:cNvCxnSpPr/>
          <p:nvPr/>
        </p:nvCxnSpPr>
        <p:spPr>
          <a:xfrm>
            <a:off x="548640" y="1234440"/>
            <a:ext cx="11094415" cy="0"/>
          </a:xfrm>
          <a:prstGeom prst="line">
            <a:avLst/>
          </a:prstGeom>
          <a:ln w="12700">
            <a:solidFill>
              <a:srgbClr val="1E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446520"/>
            <a:ext cx="10180015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B6475"/>
                </a:solidFill>
                <a:latin typeface="Arial"/>
              </a:rPr>
              <a:t>IC Simulator · The Chefs' Warehouse · Standard template · Practice use 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900">
                <a:solidFill>
                  <a:srgbClr val="5B6475"/>
                </a:solidFill>
                <a:latin typeface="Arial"/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94415" cy="868680"/>
          </a:xfrm>
        </p:spPr>
        <p:txBody>
          <a:bodyPr anchor="b"/>
          <a:lstStyle/>
          <a:p>
            <a:pPr algn="l"/>
            <a:r>
              <a:rPr sz="2800" b="0">
                <a:solidFill>
                  <a:srgbClr val="121826"/>
                </a:solidFill>
                <a:latin typeface="Georgia"/>
              </a:rPr>
              <a:t>Downside Case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463040"/>
            <a:ext cx="11094415" cy="4754880"/>
          </a:xfrm>
        </p:spPr>
        <p:txBody>
          <a:bodyPr/>
          <a:lstStyle/>
          <a:p/>
        </p:txBody>
      </p:sp>
      <p:cxnSp>
        <p:nvCxnSpPr>
          <p:cNvPr id="4" name="Connector 3"/>
          <p:cNvCxnSpPr/>
          <p:nvPr/>
        </p:nvCxnSpPr>
        <p:spPr>
          <a:xfrm>
            <a:off x="548640" y="1234440"/>
            <a:ext cx="11094415" cy="0"/>
          </a:xfrm>
          <a:prstGeom prst="line">
            <a:avLst/>
          </a:prstGeom>
          <a:ln w="12700">
            <a:solidFill>
              <a:srgbClr val="1E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446520"/>
            <a:ext cx="10180015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B6475"/>
                </a:solidFill>
                <a:latin typeface="Arial"/>
              </a:rPr>
              <a:t>IC Simulator · The Chefs' Warehouse · Standard template · Practice use 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900">
                <a:solidFill>
                  <a:srgbClr val="5B6475"/>
                </a:solidFill>
                <a:latin typeface="Arial"/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94415" cy="868680"/>
          </a:xfrm>
        </p:spPr>
        <p:txBody>
          <a:bodyPr anchor="b"/>
          <a:lstStyle/>
          <a:p>
            <a:pPr algn="l"/>
            <a:r>
              <a:rPr sz="2800" b="0">
                <a:solidFill>
                  <a:srgbClr val="121826"/>
                </a:solidFill>
                <a:latin typeface="Georgia"/>
              </a:rPr>
              <a:t>Structure Ask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463040"/>
            <a:ext cx="11094415" cy="4754880"/>
          </a:xfrm>
        </p:spPr>
        <p:txBody>
          <a:bodyPr/>
          <a:lstStyle/>
          <a:p/>
        </p:txBody>
      </p:sp>
      <p:cxnSp>
        <p:nvCxnSpPr>
          <p:cNvPr id="4" name="Connector 3"/>
          <p:cNvCxnSpPr/>
          <p:nvPr/>
        </p:nvCxnSpPr>
        <p:spPr>
          <a:xfrm>
            <a:off x="548640" y="1234440"/>
            <a:ext cx="11094415" cy="0"/>
          </a:xfrm>
          <a:prstGeom prst="line">
            <a:avLst/>
          </a:prstGeom>
          <a:ln w="12700">
            <a:solidFill>
              <a:srgbClr val="1E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446520"/>
            <a:ext cx="10180015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B6475"/>
                </a:solidFill>
                <a:latin typeface="Arial"/>
              </a:rPr>
              <a:t>IC Simulator · The Chefs' Warehouse · Standard template · Practice use 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900">
                <a:solidFill>
                  <a:srgbClr val="5B6475"/>
                </a:solidFill>
                <a:latin typeface="Arial"/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94415" cy="868680"/>
          </a:xfrm>
        </p:spPr>
        <p:txBody>
          <a:bodyPr anchor="b"/>
          <a:lstStyle/>
          <a:p>
            <a:pPr algn="l"/>
            <a:r>
              <a:rPr sz="2800" b="0">
                <a:solidFill>
                  <a:srgbClr val="121826"/>
                </a:solidFill>
                <a:latin typeface="Georgia"/>
              </a:rPr>
              <a:t>Recommendation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463040"/>
            <a:ext cx="11094415" cy="4754880"/>
          </a:xfrm>
        </p:spPr>
        <p:txBody>
          <a:bodyPr/>
          <a:lstStyle/>
          <a:p/>
        </p:txBody>
      </p:sp>
      <p:cxnSp>
        <p:nvCxnSpPr>
          <p:cNvPr id="4" name="Connector 3"/>
          <p:cNvCxnSpPr/>
          <p:nvPr/>
        </p:nvCxnSpPr>
        <p:spPr>
          <a:xfrm>
            <a:off x="548640" y="1234440"/>
            <a:ext cx="11094415" cy="0"/>
          </a:xfrm>
          <a:prstGeom prst="line">
            <a:avLst/>
          </a:prstGeom>
          <a:ln w="12700">
            <a:solidFill>
              <a:srgbClr val="1E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446520"/>
            <a:ext cx="10180015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B6475"/>
                </a:solidFill>
                <a:latin typeface="Arial"/>
              </a:rPr>
              <a:t>IC Simulator · The Chefs' Warehouse · Standard template · Practice use 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900">
                <a:solidFill>
                  <a:srgbClr val="5B6475"/>
                </a:solidFill>
                <a:latin typeface="Arial"/>
              </a:rPr>
              <a:t>7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IC Simulator</Application>
  <PresentationFormat>Widescreen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Chefs' Warehouse – IC Deck template (Standard)</dc:title>
  <dc:subject/>
  <dc:creator>IC Simulator</dc:creator>
  <cp:keywords/>
  <dc:description/>
  <cp:lastModifiedBy>IC Simulator</cp:lastModifiedBy>
  <cp:revision>1</cp:revision>
  <dcterms:created xsi:type="dcterms:W3CDTF">2026-10-06T00:00:00Z</dcterms:created>
  <dcterms:modified xsi:type="dcterms:W3CDTF">2026-10-06T00:00:00Z</dcterms:modified>
  <cp:category/>
  <cp:contentStatus/>
  <dc:identifier/>
  <dc:language/>
  <cp:version/>
  <cp:lastPrinted>2026-10-06T00:00:00Z</cp:lastPrinted>
</cp:coreProperties>
</file>