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4023360"/>
          </a:xfrm>
          <a:prstGeom prst="rect">
            <a:avLst/>
          </a:prstGeom>
          <a:solidFill>
            <a:srgbClr val="1E3A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 i="0">
                <a:solidFill>
                  <a:srgbClr val="E4EAF3"/>
                </a:solidFill>
                <a:latin typeface="Arial"/>
              </a:rPr>
              <a:t>IC Simulator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 i="0">
                <a:solidFill>
                  <a:srgbClr val="FFFFFF"/>
                </a:solidFill>
                <a:latin typeface="Georgia"/>
              </a:rPr>
              <a:t>Copperline HVAC Services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56032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0" i="0">
                <a:solidFill>
                  <a:srgbClr val="E4EAF3"/>
                </a:solidFill>
                <a:latin typeface="Arial"/>
              </a:rPr>
              <a:t>$150M first-lien term loan funding a private equity buyout, plus a $40M delayed-draw term loan for add-on acquisitions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43891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 i="0">
                <a:solidFill>
                  <a:srgbClr val="1E3A5F"/>
                </a:solidFill>
                <a:latin typeface="Arial"/>
              </a:rPr>
              <a:t>IC deck template · Standard level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48463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 i="0">
                <a:solidFill>
                  <a:srgbClr val="5B6475"/>
                </a:solidFill>
                <a:latin typeface="Arial"/>
              </a:rPr>
              <a:t>Practice use only · fictional teaching case · October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33756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0">
                <a:solidFill>
                  <a:srgbClr val="E4EAF3"/>
                </a:solidFill>
                <a:latin typeface="Arial"/>
              </a:rPr>
              <a:t>[Presenter] · [Date]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53035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 i="1">
                <a:solidFill>
                  <a:srgbClr val="2A3140"/>
                </a:solidFill>
                <a:latin typeface="Arial"/>
              </a:rPr>
              <a:t>Fill it in and upload it under Supporting files. Your score always comes from your memo.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5715000"/>
            <a:ext cx="10881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800" b="0" i="0">
                <a:solidFill>
                  <a:srgbClr val="5B6475"/>
                </a:solidFill>
                <a:latin typeface="Arial"/>
              </a:rPr>
              <a:t>Sources: a fictional teaching case written for IC Simulator. The company, figures and terms are invented for practice; any resemblance to a real company is coincidental.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E4EAF3"/>
                </a:solidFill>
                <a:latin typeface="Arial"/>
              </a:rPr>
              <a:t>Copperline HVAC Services · IC deck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Copperline HVAC Services · Standard template · Practice use only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Copperline HVAC Services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Copperline HVAC Services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AGENDA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1" i="0">
                <a:solidFill>
                  <a:srgbClr val="121826"/>
                </a:solidFill>
                <a:latin typeface="Georgia"/>
              </a:rPr>
              <a:t>Agenda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73736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Transaction overview and recommendation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Sources and uses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Company snapshot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Financial summary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Base and downside cases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Structure and covenants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Recovery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Risks and mitigants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Recommendation and conditions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Appendix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Copperline HVAC Services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Copperline HVAC Services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TRANSACTION OVERVIEW AND RECOMMENDATION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Write an action title that states the ask, your call and the main reason.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Copperline HVAC Services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Copperline HVAC Services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SOURCES AND USES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Show that sources equal uses, and the pro forma capital structure.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Copperline HVAC Services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Copperline HVAC Services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COMPANY SNAPSHOT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Explain what drives cash flow, in one message.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Copperline HVAC Services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Copperline HVAC Services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FINANCIAL SUMMARY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State the trend that matters for the lender as the title.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48640" y="2286000"/>
          <a:ext cx="11091672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120"/>
                <a:gridCol w="1675638"/>
                <a:gridCol w="1675638"/>
                <a:gridCol w="1675638"/>
                <a:gridCol w="1675638"/>
              </a:tblGrid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/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FY2022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FY2023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FY2024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FY2025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Revenue ($M)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182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205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226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241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EBITDA, reported ($M)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22.5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26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29.5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32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EBITDA margin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12.4%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12.7%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13.1%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13.3%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Capex ($M)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3.4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3.8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Cash taxes after the buyout, estimated ($M)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Change in working capital ($M)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(0.8)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(1.2)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(0.9)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(1)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Copperline HVAC Services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Copperline HVAC Services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BASE AND DOWNSIDE CASES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Put base and downside side by side, with covenant headroom.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Copperline HVAC Services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Copperline HVAC Services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STRUCTURE AND COVENANTS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Say whether the terms protect the lender and what you would change.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48640" y="2286000"/>
          <a:ext cx="11091672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8348472"/>
              </a:tblGrid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Arial"/>
                        </a:rPr>
                        <a:t>Term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Arial"/>
                        </a:rPr>
                        <a:t>Proposed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Facilities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$150M first-lien term loan, drawn at closing; $40M delayed-draw term loan for acquisitions, available for 24 months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Sources and uses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Sources: term loan $150M, Bluestem equity $140M. Uses: purchase price $280M, fees $7M, cash to the balance sheet $3M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Tenor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6 years (2032)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Pricing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SOFR + 525 bp, 0.75% SOFR floor, 98.0 OID; the DDTL costs 1.0% a year on undrawn amounts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Amortization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1% a year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Financial covenant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Maximum total net leverage 6.00x, tested quarterly, on 'Consolidated EBITDA' as defined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EBITDA definition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Allows add-backs for owner pay, expected cost savings (up to 20% of EBITDA, realized within 24 months) and pro forma EBITDA of acquired businesses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DDTL conditions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Each draw needs pro forma total leverage at or below 5.25x after the acquisition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Pricing context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Sponsor-backed first-lien loans to $25–50M EBITDA services companies recently priced at SOFR + 475 to 575 bp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Copperline HVAC Services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Copperline HVAC Services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RECOVERY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Show what the lender recovers in a default, and why.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Copperline HVAC Services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Copperline HVAC Services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RISKS AND MITIGANTS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Rank the risks that drive repayment, each with its mitigant.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Copperline HVAC Services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Copperline HVAC Services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RECOMMENDATION AND CONDITIONS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Restate the call and the conditions, word for word as in the memo.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Copperline HVAC Services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Copperline HVAC Services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APPENDIX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Supporting detail you won't present but may be asked about.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Copperline HVAC Services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Copperline HVAC Services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APPENDIX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 i="0">
                <a:solidFill>
                  <a:srgbClr val="121826"/>
                </a:solidFill>
                <a:latin typeface="Georgia"/>
              </a:rPr>
              <a:t>Proposed terms from the case packet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8640" y="1645920"/>
          <a:ext cx="11091672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8348472"/>
              </a:tblGrid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Arial"/>
                        </a:rPr>
                        <a:t>Term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Arial"/>
                        </a:rPr>
                        <a:t>Proposed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Facilities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$150M first-lien term loan, drawn at closing; $40M delayed-draw term loan for acquisitions, available for 24 months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Sources and uses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Sources: term loan $150M, Bluestem equity $140M. Uses: purchase price $280M, fees $7M, cash to the balance sheet $3M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Tenor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6 years (2032)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Pricing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SOFR + 525 bp, 0.75% SOFR floor, 98.0 OID; the DDTL costs 1.0% a year on undrawn amounts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Amortization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1% a year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Financial covenant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Maximum total net leverage 6.00x, tested quarterly, on 'Consolidated EBITDA' as defined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EBITDA definition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Allows add-backs for owner pay, expected cost savings (up to 20% of EBITDA, realized within 24 months) and pro forma EBITDA of acquired businesses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DDTL conditions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Each draw needs pro forma total leverage at or below 5.25x after the acquisition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Pricing context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Sponsor-backed first-lien loans to $25–50M EBITDA services companies recently priced at SOFR + 475 to 575 bp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48640" y="5623560"/>
            <a:ext cx="11064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800" b="0" i="0">
                <a:solidFill>
                  <a:srgbClr val="5B6475"/>
                </a:solidFill>
                <a:latin typeface="Arial"/>
              </a:rPr>
              <a:t>Sources: a fictional teaching case written for IC Simulator. The company, figures and terms are invented for practice; any resemblance to a real company is coincidental.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Copperline HVAC Services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Copperline HVAC Services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APPENDIX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 i="0">
                <a:solidFill>
                  <a:srgbClr val="121826"/>
                </a:solidFill>
                <a:latin typeface="Georgia"/>
              </a:rPr>
              <a:t>Management adjusted EBITDA (FY2025, $M)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8640" y="1645920"/>
          <a:ext cx="11091672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6519672"/>
              </a:tblGrid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Value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Reported EBITDA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32.0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Founder pay above a market CEO salary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1.2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Expected savings from bulk equipment purchasing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2.3 (not yet achieved)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Adjusted EBITDA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35.5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Copperline HVAC Services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Copperline HVAC Services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APPENDIX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 i="0">
                <a:solidFill>
                  <a:srgbClr val="121826"/>
                </a:solidFill>
                <a:latin typeface="Georgia"/>
              </a:rPr>
              <a:t>Business mix (FY2025)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8640" y="1645920"/>
          <a:ext cx="11091672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6519672"/>
              </a:tblGrid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Value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System replacements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60% of revenue; average ticket about $11,500; deferrable when households are under pressure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Repairs and maintenance plans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40% of revenue; 35,000 plan members, about 85% renew each year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Customers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Over 90,000 households served in FY2025; no customer above 1% of revenue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Technicians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410 licensed technicians; technician turnover 22% a year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Copperline HVAC Services – IC Deck template (Standard) v2</dc:title>
  <dc:subject>$150M first-lien term loan funding a private equity buyout, plus a $40M delayed-draw term loan for add-on acquisitions</dc:subject>
  <dc:creator>IC Simulator</dc:creator>
  <cp:keywords/>
  <dc:description>Fill it in and upload it under Supporting files. Your score always comes from your memo.</dc:description>
  <cp:lastModifiedBy>IC Simulator</cp:lastModifiedBy>
  <cp:revision>1</cp:revision>
  <dcterms:created xsi:type="dcterms:W3CDTF">2026-10-06T00:00:00Z</dcterms:created>
  <dcterms:modified xsi:type="dcterms:W3CDTF">2026-10-06T00:00:00Z</dcterms:modified>
  <cp:category/>
</cp:coreProperties>
</file>