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4023360"/>
          </a:xfrm>
          <a:prstGeom prst="rect">
            <a:avLst/>
          </a:prstGeom>
          <a:solidFill>
            <a:srgbClr val="1E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i="0">
                <a:solidFill>
                  <a:srgbClr val="E4EAF3"/>
                </a:solidFill>
                <a:latin typeface="Arial"/>
              </a:rPr>
              <a:t>IC Simulator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Georgia"/>
              </a:rPr>
              <a:t>Keystone Equipment Finance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0">
                <a:solidFill>
                  <a:srgbClr val="E4EAF3"/>
                </a:solidFill>
                <a:latin typeface="Arial"/>
              </a:rPr>
              <a:t>$300M senior secured revolving warehouse facility to a bankruptcy-remote SPV, advanced against a pool of small-business equipment loans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891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i="0">
                <a:solidFill>
                  <a:srgbClr val="1E3A5F"/>
                </a:solidFill>
                <a:latin typeface="Arial"/>
              </a:rPr>
              <a:t>IC deck template · Standard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8463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0">
                <a:solidFill>
                  <a:srgbClr val="5B6475"/>
                </a:solidFill>
                <a:latin typeface="Arial"/>
              </a:rPr>
              <a:t>Practice use only · fictional teaching case · October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3375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0">
                <a:solidFill>
                  <a:srgbClr val="E4EAF3"/>
                </a:solidFill>
                <a:latin typeface="Arial"/>
              </a:rPr>
              <a:t>[Presenter] · [Date]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3035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1">
                <a:solidFill>
                  <a:srgbClr val="2A3140"/>
                </a:solidFill>
                <a:latin typeface="Arial"/>
              </a:rPr>
              <a:t>Fill it in and upload it under Supporting files. Your score always comes from your memo.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1500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a fictional teaching case written for IC Simulator. The company, figures and terms are invented for practice; any resemblance to a real company is coincidental.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E4EAF3"/>
                </a:solidFill>
                <a:latin typeface="Arial"/>
              </a:rPr>
              <a:t>Keystone Equipment Finance · IC deck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Keystone Equipment Finance · Standard template · Practice use only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Keystone Equipment Finance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Keystone Equipment Finance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AGENDA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i="0">
                <a:solidFill>
                  <a:srgbClr val="121826"/>
                </a:solidFill>
                <a:latin typeface="Georgia"/>
              </a:rPr>
              <a:t>Agenda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Transaction overview and recommendation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Sources and uses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Company snapshot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Financial summary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Base and downside cases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Structure and covenants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Recovery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Risks and mitigants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Recommendation and conditions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Appendix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Keystone Equipment Finance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Keystone Equipment Finance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TRANSACTION OVERVIEW AND RECOMMENDATION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Write an action title that states the ask, your call and the main reason.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Keystone Equipment Finance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Keystone Equipment Finance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SOURCES AND 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that sources equal uses, and the pro forma capital structure.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Keystone Equipment Finance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Keystone Equipment Finance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COMPANY SNAPSHOT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Explain what drives cash flow, in one message.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Keystone Equipment Finance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Keystone Equipment Finance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FINANCIAL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State the trend that matters for the lender as the title.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2286000"/>
          <a:ext cx="1109167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120"/>
                <a:gridCol w="1675638"/>
                <a:gridCol w="1675638"/>
                <a:gridCol w="1675638"/>
                <a:gridCol w="1675638"/>
              </a:tblGrid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FY2023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FY2024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FY2025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LTM Jun-26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Originations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Managed portfolio, period end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780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960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1,140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1,210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Weighted average portfolio yield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13.8%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14.1%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14.0%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13.7%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30+ day delinquency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2.1%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2.6%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3.4%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3.9%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60+ day delinquency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0.9%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1.2%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1.7%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2.2%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Annualized net charge-offs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1.4%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1.8%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2.5%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2.9%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Cost of funds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5.9%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6.8%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6.9%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6.7%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Pre-tax income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31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33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28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24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Parent tangible net worth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255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262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Keystone Equipment Finance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Keystone Equipment Finance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BASE AND DOWNSIDE CASES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Put base and downside side by side, with covenant headroom.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Keystone Equipment Finance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Keystone Equipment Finance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STRUCTURE AND COVENANTS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Say whether the terms protect the lender and what you would change.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28600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1">
                <a:solidFill>
                  <a:srgbClr val="5B6475"/>
                </a:solidFill>
                <a:latin typeface="Arial"/>
              </a:rPr>
              <a:t>Proposed terms: see the term sheet table in the appendix.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Keystone Equipment Finance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Keystone Equipment Finance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RECOVERY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what the lender recovers in a default, and why.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Keystone Equipment Finance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Keystone Equipment Finance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RISKS AND MITIGANTS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Rank the risks that drive repayment, each with its mitigant.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Keystone Equipment Finance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Keystone Equipment Finance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RECOMMENDATION AND CONDITIONS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Restate the call and the conditions, word for word as in the memo.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Keystone Equipment Finance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Keystone Equipment Finance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Supporting detail you won't present but may be asked about.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Keystone Equipment Finance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Keystone Equipment Finance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Proposed terms from the case packet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8348472"/>
              </a:tblGrid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  <a:latin typeface="Arial"/>
                        </a:rPr>
                        <a:t>Proposed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Facility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$300M senior secured revolving warehouse to Keystone Funding SPV III (bankruptcy-remote); 3-year revolving period, then 12-month amortization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Use of proceeds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Refinance the $200M bank warehouse (advance rate steps down from 85% to 80% in Dec-2026) and fund portfolio growth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Advance rate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85% of Net Eligible Receivables; parent retains the 15% first-loss equity in the SPV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Pricing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Term SOFR + 325 bp; 0.50% unused fee; 1.00% upfront fee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Initial draw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$240M at closing against the June-2026 borrowing base (see exhibit)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Amortization events (pool triggers)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3-month average annualized net loss &gt; 4.0%; 3-month average 60+ day delinquency &gt; 5.0%; 3-month average excess spread &lt; 3.0%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Parent covenants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Minimum tangible net worth $200M; minimum unrestricted liquidity $25M; maximum recourse debt / tangible net worth 4.0x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Servicing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Keystone services; servicing fee 1.50% of pool balance; servicer termination on parent covenant breach or trigger event; no backup servicer at closing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Other terms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Monthly loan-level tape and borrowing base certificate; annual field exam; eligibility and concentration limits per exhibit; cross-default to parent debt over $10M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5623560"/>
            <a:ext cx="11064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a fictional teaching case written for IC Simulator. The company, figures and terms are invented for practice; any resemblance to a real company is coincidental.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Keystone Equipment Finance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Keystone Equipment Finance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Borrowing base at closing ($M, as of June 30, 2026)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Gross receivables pledged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402.0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Less: 60+ days delinquent or defaulted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(14.0)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Less: ineligible (term over 72 months, non-U.S., modified loans)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(9.5)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Less: single-obligor excess over 2.0%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(6.5)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Eligible receivables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372.0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Less: construction industry excess over 30% limit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(11.0)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Net Eligible Receivables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361.0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Borrowing base at 85% advance rate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306.9 (capped at the $300.0 commitment)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Initial draw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240.0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Draw as % of Net Eligible Receivables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66.5%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Keystone Equipment Finance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Keystone Equipment Finance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Pool stratification (pledged pool, June 30, 2026)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Industry mix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Construction 33% (limit 30%); transportation 23%; medical 14%; manufacturing 12%; other 18%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Obligor concentration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Largest obligor 1.9%; top 10 obligors 6.8%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Collateral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Titled equipment (trucks, trailers, yellow iron) 62%; non-titled equipment 38%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Weighted average original term 54 months; weighted average remaining term 38 months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Vintage mix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Loans originated in the last 12 months are 46% of the pool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Historical recovery on defaulted equipment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About 40% of defaulted balance, received over 6–12 months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Keystone Equipment Finance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Keystone Equipment Finance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Excess spread at closing (annualized, % of pool balance)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Portfolio yield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13.7%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Facility interest (SOFR 4.0% + 325 bp on the 85% advanced)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(6.2%)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Servicing fee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(1.5%)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Net charge-offs (LTM)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(2.9%)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Excess spread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3.1% versus the 3.0% trigger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Keystone Equipment Finance – IC Deck template (Standard) v2</dc:title>
  <dc:subject>$300M senior secured revolving warehouse facility to a bankruptcy-remote SPV, advanced against a pool of small-business equipment loans</dc:subject>
  <dc:creator>IC Simulator</dc:creator>
  <cp:keywords/>
  <dc:description>Fill it in and upload it under Supporting files. Your score always comes from your memo.</dc:description>
  <cp:lastModifiedBy>IC Simulator</cp:lastModifiedBy>
  <cp:revision>1</cp:revision>
  <dcterms:created xsi:type="dcterms:W3CDTF">2026-10-06T00:00:00Z</dcterms:created>
  <dcterms:modified xsi:type="dcterms:W3CDTF">2026-10-06T00:00:00Z</dcterms:modified>
  <cp:category/>
</cp:coreProperties>
</file>