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4023360"/>
          </a:xfrm>
          <a:prstGeom prst="rect">
            <a:avLst/>
          </a:prstGeom>
          <a:solidFill>
            <a:srgbClr val="1E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i="0">
                <a:solidFill>
                  <a:srgbClr val="E4EAF3"/>
                </a:solidFill>
                <a:latin typeface="Arial"/>
              </a:rPr>
              <a:t>IC Simulator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Georgia"/>
              </a:rPr>
              <a:t>Lakemont Specialty Chemicals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0">
                <a:solidFill>
                  <a:srgbClr val="E4EAF3"/>
                </a:solidFill>
                <a:latin typeface="Arial"/>
              </a:rPr>
              <a:t>$700M senior secured bridge loan funding the acquisition of Corvane Coatings, to be repaid by a $450M division sale and a planned $300M bond issue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891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i="0">
                <a:solidFill>
                  <a:srgbClr val="1E3A5F"/>
                </a:solidFill>
                <a:latin typeface="Arial"/>
              </a:rPr>
              <a:t>IC deck template · Standard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8463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0">
                <a:solidFill>
                  <a:srgbClr val="5B6475"/>
                </a:solidFill>
                <a:latin typeface="Arial"/>
              </a:rPr>
              <a:t>Practice use only · fictional teaching case · October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3375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0">
                <a:solidFill>
                  <a:srgbClr val="E4EAF3"/>
                </a:solidFill>
                <a:latin typeface="Arial"/>
              </a:rPr>
              <a:t>[Presenter] · [Date]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3035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1">
                <a:solidFill>
                  <a:srgbClr val="2A3140"/>
                </a:solidFill>
                <a:latin typeface="Arial"/>
              </a:rPr>
              <a:t>Fill it in and upload it under Supporting files. Your score always comes from your memo.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1500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a fictional teaching case written for IC Simulator. The company, figures and terms are invented for practice; any resemblance to a real company is coincidental.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E4EAF3"/>
                </a:solidFill>
                <a:latin typeface="Arial"/>
              </a:rPr>
              <a:t>Lakemont Specialty Chemicals · IC deck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Lakemont Specialty Chemicals · Standard template · Practice use only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Lakemont Specialty Chemicals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Lakemont Specialty Chemicals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AGENDA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i="0">
                <a:solidFill>
                  <a:srgbClr val="121826"/>
                </a:solidFill>
                <a:latin typeface="Georgia"/>
              </a:rPr>
              <a:t>Agenda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Transaction overview and recommendation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Sources and uses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Company snapshot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Financial summary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Base and downside cases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Structure and covenants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Recovery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Risks and mitigants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Recommendation and conditions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Appendix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Lakemont Specialty Chemicals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Lakemont Specialty Chemicals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TRANSACTION OVERVIEW AND RECOMMENDATION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Write an action title that states the ask, your call and the main reason.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Lakemont Specialty Chemicals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Lakemont Specialty Chemicals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SOURCES AND 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that sources equal uses, and the pro forma capital structure.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Lakemont Specialty Chemicals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Lakemont Specialty Chemicals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COMPANY SNAPSHOT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Explain what drives cash flow, in one message.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Lakemont Specialty Chemicals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Lakemont Specialty Chemicals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FINANCIAL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State the trend that matters for the lender as the title.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2286000"/>
          <a:ext cx="1109167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120"/>
                <a:gridCol w="1675638"/>
                <a:gridCol w="1675638"/>
                <a:gridCol w="1675638"/>
                <a:gridCol w="1675638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FY2023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FY2024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FY2025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LTM Jun-26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Lakemont revenue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1,320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1,390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1,450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1,470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Lakemont EBITDA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176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195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210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214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Corvane revenue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560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590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620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628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Corvane EBITDA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78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88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95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96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Resins division EBITDA, to be sold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49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52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53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Combined EBITDA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254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283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305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310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Combined EBITDA excluding resins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234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253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257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Lakemont Specialty Chemicals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Lakemont Specialty Chemicals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BASE AND DOWNSIDE CASES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Put base and downside side by side, with covenant headroom.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Lakemont Specialty Chemicals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Lakemont Specialty Chemicals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STRUCTURE AND COVENANTS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Say whether the terms protect the lender and what you would change.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28600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1">
                <a:solidFill>
                  <a:srgbClr val="5B6475"/>
                </a:solidFill>
                <a:latin typeface="Arial"/>
              </a:rPr>
              <a:t>Proposed terms: see the term sheet table in the appendix.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Lakemont Specialty Chemicals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Lakemont Specialty Chemicals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RECOVERY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what the lender recovers in a default, and why.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Lakemont Specialty Chemicals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Lakemont Specialty Chemicals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RISKS AND MITIGANTS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Rank the risks that drive repayment, each with its mitigant.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Lakemont Specialty Chemicals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Lakemont Specialty Chemicals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RECOMMENDATION AND CONDITIONS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Restate the call and the conditions, word for word as in the memo.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Lakemont Specialty Chemicals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Lakemont Specialty Chemicals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Supporting detail you won't present but may be asked about.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Lakemont Specialty Chemicals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Lakemont Specialty Chemicals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Proposed terms from the case packet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8348472"/>
              </a:tblGrid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  <a:latin typeface="Arial"/>
                        </a:rPr>
                        <a:t>Proposed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Facility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$700M senior secured bridge term loan, fully drawn at closing; pari passu with the existing $500M first-lien term loan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Maturity and extensions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12 months, plus two 6-month extensions at the borrower's option if the extension tests are met (24 months maximum)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Pricing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SOFR + 450 bp, stepping up 50 bp each quarter in the first year (to +600 bp), then +675 bp in the first extension and +750 bp in the second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Fees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1.5% funding fee at closing; duration fees of 0.50%, 0.75% and 1.00% of the outstanding balance at months 6, 12 and 18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Interest reserve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$31M funded at closing, about six months of interest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Mandatory prepayments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100% of net proceeds from the resins sale, any debt issuance and any other asset sale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Extension tests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No default; total leverage at or below 4.25x on LTM combined EBITDA; resins sale agreement still in effect or a bond launch in progress; extension fee paid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Pricing context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Sponsor-backed acquisition bridges recently priced at SOFR + 400 to 550 bp with similar step-ups; secured notes for BB-rated chemical companies at about 7.5–8.5%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5623560"/>
            <a:ext cx="11064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a fictional teaching case written for IC Simulator. The company, figures and terms are invented for practice; any resemblance to a real company is coincidental.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Lakemont Specialty Chemicals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Lakemont Specialty Chemicals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Sources and uses at closing ($M)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Uses: purchase of Corvane Coatings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1,100.0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Uses: fees and expenses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40.0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Uses: interest reserve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31.0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Total uses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1,171.0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Sources: bridge loan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700.0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Sources: sponsor equity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300.0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Sources: balance-sheet cash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171.0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Total sources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1,171.0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Lakemont Specialty Chemicals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Lakemont Specialty Chemicals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Take-out plan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Step 1: resins division sale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$450M cash from a strategic buyer under a signed agreement; no financing condition; $25M reverse termination fee if antitrust clearance fails; outside date 12 months after signing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Antitrust timing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Buyer expects clearance in 6–9 months; a second request typically adds 4–6 months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Step 2: senior secured notes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$300M planned once combined audited financials are available (about month 9–10), market permitting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Fallback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If the sale fails, the full $700M would need to be refinanced with notes or a term loan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Lakemont Specialty Chemicals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Lakemont Specialty Chemicals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Capital structure and leverage (on LTM Jun-26 EBITDA)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At closing: existing term loan + bridge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$1,200M total debt; 3.87x combined EBITDA of $310M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After the planned take-out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$800M total debt (term loan + notes); 3.11x EBITDA excluding resins of $257M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If the sale fails and all $700M is refinanced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$1,200M total debt; 3.87x combined EBITDA of $310M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Illustrative enterprise value at 8.0x combined EBITDA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$2,480M; total debt is 48% of value at closing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Lakemont Specialty Chemicals – IC Deck template (Standard) v2</dc:title>
  <dc:subject>$700M senior secured bridge loan funding the acquisition of Corvane Coatings, to be repaid by a $450M division sale and a planned $300M bond issue</dc:subject>
  <dc:creator>IC Simulator</dc:creator>
  <cp:keywords/>
  <dc:description>Fill it in and upload it under Supporting files. Your score always comes from your memo.</dc:description>
  <cp:lastModifiedBy>IC Simulator</cp:lastModifiedBy>
  <cp:revision>1</cp:revision>
  <dcterms:created xsi:type="dcterms:W3CDTF">2026-10-06T00:00:00Z</dcterms:created>
  <dcterms:modified xsi:type="dcterms:W3CDTF">2026-10-06T00:00:00Z</dcterms:modified>
  <cp:category/>
</cp:coreProperties>
</file>