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02336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4EAF3"/>
                </a:solidFill>
                <a:latin typeface="Arial"/>
              </a:rPr>
              <a:t>IC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Northfield Packaging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0">
                <a:solidFill>
                  <a:srgbClr val="E4EAF3"/>
                </a:solidFill>
                <a:latin typeface="Arial"/>
              </a:rPr>
              <a:t>$150M first-lien term loan to refinance existing debt and fund a plant expansion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891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1E3A5F"/>
                </a:solidFill>
                <a:latin typeface="Arial"/>
              </a:rPr>
              <a:t>IC deck template · Standard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>
                <a:solidFill>
                  <a:srgbClr val="5B6475"/>
                </a:solidFill>
                <a:latin typeface="Arial"/>
              </a:rPr>
              <a:t>Practice use only · fictional teaching case · October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375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0">
                <a:solidFill>
                  <a:srgbClr val="E4EAF3"/>
                </a:solidFill>
                <a:latin typeface="Arial"/>
              </a:rPr>
              <a:t>[Presenter] · [Date]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2A3140"/>
                </a:solidFill>
                <a:latin typeface="Arial"/>
              </a:rPr>
              <a:t>Fill it in and upload it under Supporting files. Your score always comes from your memo.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1500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E4EAF3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>
                <a:solidFill>
                  <a:srgbClr val="121826"/>
                </a:solidFill>
                <a:latin typeface="Georgia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Transaction overview and recommendation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Sources and uses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Company snapshot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Financial summary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Base and downside cases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Structure and covenants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Recovery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Risks and mitigants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Recommendation and conditions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TRANSACTION OVERVIEW AND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Write an action title that states the ask, your call and the main reason.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SOURCES AND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that sources equal uses, and the pro forma capital structure.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COMPANY SNAPSHOT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Explain what drives cash flow, in one message.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FINANCIAL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State the trend that matters for the lender as the title.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675638"/>
                <a:gridCol w="1675638"/>
                <a:gridCol w="1675638"/>
                <a:gridCol w="1675638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FY2022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FY2023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FY2024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FY2025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Revenue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445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468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EBITDA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66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70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EBITDA margin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11.9%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14.1%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14.8%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15.0%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Capex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Cash taxes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Change in working capital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(9)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(2)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(4)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(3)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BASE AND DOWNSIDE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Put base and downside side by side, with covenant headroom.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STRUCTURE AND COVENANTS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Say whether the terms protect the lender and what you would change.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Facility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$150M first-lien term loan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Tenor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 years (matures 2031); second-lien notes mature 2030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Pricing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SOFR + 575 bps, 1.0% SOFR floor, 98.5 OID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Amortization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1% per year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Pro forma total leverage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4.5x FY2025 EBITDA ($315M / $70M)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Financial covenants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Max total net leverage 5.25x, stepping to 4.75x after 24 months; min fixed charge coverage 1.15x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Other terms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Unlimited restricted payments when total leverage &lt; 4.0x; $25M incremental facility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what the lender recovers in a default, and why.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RISKS AND MITIGANTS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Rank the risks that drive repayment, each with its mitigant.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RECOMMENDATION AND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Restate the call and the conditions, word for word as in the memo.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Supporting detail you won't present but may be asked about.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Northfield Packaging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Northfield Packaging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Proposed terms from the case packet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Facility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$150M first-lien term loan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Tenor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 years (matures 2031); second-lien notes mature 2030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Pricing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SOFR + 575 bps, 1.0% SOFR floor, 98.5 OID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Amortization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1% per year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Pro forma total leverage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4.5x FY2025 EBITDA ($315M / $70M)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Financial covenants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Max total net leverage 5.25x, stepping to 4.75x after 24 months; min fixed charge coverage 1.15x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Other terms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Unlimited restricted payments when total leverage &lt; 4.0x; $25M incremental facility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Northfield Packaging – IC Deck template (Standard) v2</dc:title>
  <dc:subject>$150M first-lien term loan to refinance existing debt and fund a plant expansion</dc:subject>
  <dc:creator>IC Simulator</dc:creator>
  <cp:keywords/>
  <dc:description>Fill it in and upload it under Supporting files. Your score always comes from your memo.</dc:description>
  <cp:lastModifiedBy>IC Simulator</cp:lastModifiedBy>
  <cp:revision>1</cp:revision>
  <dcterms:created xsi:type="dcterms:W3CDTF">2026-10-06T00:00:00Z</dcterms:created>
  <dcterms:modified xsi:type="dcterms:W3CDTF">2026-10-06T00:00:00Z</dcterms:modified>
  <cp:category/>
</cp:coreProperties>
</file>