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Quillon Claims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$100M senior secured recurring-revenue term loan to a venture-backed AI claims-processing software company, refinancing venture debt and extending its cash runway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9120"/>
                <a:gridCol w="1675638"/>
                <a:gridCol w="1675638"/>
                <a:gridCol w="1675638"/>
                <a:gridCol w="1675638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FY2023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FY2024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FY2025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LTM Jun-26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ARR, end of period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Revenue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31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Compute cost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11.4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16.2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21.2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Gross margin, after compute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58%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61%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63%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62%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Sales and marketing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EBITDA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(34)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(29)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(21)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(18)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Free cash flow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(41)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(36)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(27)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(24)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Cash, end of period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49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Claims processed (millions)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16.5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47.6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Net revenue retention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118%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121%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114%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109%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Gross revenue retention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93%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91%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$100M senior secured term loan, fully drawn at closing; first lien on all assets including intellectual property and customer contracts; guarantees from all subsidiaries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Tenor and amortization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5 years; interest-only for 36 months, then 5% a year paid quarterly; balance at maturity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SOFR + 650 bp, cash pay (assume SOFR of 4.0% for analysis); 2.0% upfront fee; warrants for 0.5% of fully diluted equity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Teaching assumption: recurring-revenue term loans to venture- and growth-backed software companies recently priced at SOFR + 600 to 800 bp with 1–2% fees and warrants; sponsor-backed recurring-revenue loans at SOFR + 525 to 650 bp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Financial covenants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Minimum liquidity (unrestricted cash) of $20M at all times; maximum total debt to ARR of 1.25x, tested quarterly; from the first quarter of FY2029 the ARR test is replaced by maximum total debt to EBITDA of 6.0x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Prepayment premium of 3%, 2% and 1% in years 1–3; no other debt except capital leases up to $5M; change-of-control put at par plus premium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Use of proceeds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Repay $35M of existing venture debt, pay $4M of fees and expenses, and add $61M of cash to the balance sheet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ARR bridge, Jun-25 to Jun-26 ($M)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Opening ARR (Jun-25)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76.0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New customers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+19.0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Expansion from existing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+14.0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Contraction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−2.5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Churned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−4.5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Closing ARR (Jun-26)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102.0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142, of which 42 were won in the last twelve months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Largest customer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14% of ARR (a national property and casualty insurer); contract renews in March 2027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Top five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41% of ARR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Cohort net revenue retention (ARR of each annual customer cohort as a % of its first-year ARR)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2021 cohort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Year 1: 100% · Year 2: 128% · Year 3: 141% · Year 4: 146% · Year 5: 148%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2022 cohort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Year 1: 100% · Year 2: 124% · Year 3: 133% · Year 4: 137%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2023 cohort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Year 1: 100% · Year 2: 119% · Year 3: 125%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2024 cohort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Year 1: 100% · Year 2: 112%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2025 cohort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Year 1: 100%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Unit economics, LTM Jun-26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Sales and marketing spent on new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$26M of the $38M total; 42 new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Average first-year ARR of a new customer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$0.45M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Net new ARR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$26.0M (opening $76.0M to closing $102.0M)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Net burn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$24M (free cash flow)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Compute cost and contracts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Compute cost per claim processed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FY2023: $0.45 · FY2024: $0.38 · FY2025: $0.34 · LTM Jun-26: $0.41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Why it rose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Agentic claim handling, launched in Q3 2025 and now about 30% of claims, uses about three times the computation of a standard claim; it is priced about 40% higher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Cloud provider (about 65% of compute)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Three-year committed-spend contract from January 2026: $12M in 2026, $18M in 2027 and $24M in 2028 ($54M in total); unused commitment is paid as a shortfall fee; about $48M remains at closing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Foundation-model provider (about 35% of compute)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Paid per use with no commitment; the provider can change prices on 90 days' notice; its per-use prices fell about 60% over the last two years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Competitive context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Two foundation-model providers have announced insurance-claims products; Quillon's defences are seven years of labelled claims data (licensed from customers), integrations with the main claims-administration systems, and audit trails insurers need for regulators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Management plan ($M; free cash flow is before interest on the new loan)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FY2026E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ARR 118 · revenue 104 · gross margin 63% · EBITDA −12 · free cash flow −14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FY2027E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ARR 140 · revenue 128 · gross margin 64% · EBITDA 2 · free cash flow −3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FY2028E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ARR 165 · revenue 152 · gross margin 65% · EBITDA 18 · free cash flow 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First half of FY2026 (actual)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Free cash flow −12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Sources and uses at closing ($M)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Sources: new term loan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100.0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Uses: repay venture debt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35.0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Uses: fees and expenses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Uses: cash to the balance sheet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61.0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Pro forma cash at closing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98.0 (37.0 existing plus 61.0)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Quillon Claims AI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Quillon Claims AI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Valuation context (teaching assumptions)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Last equity round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Series C, April 2024: $60M at $780M post-money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Listed vertical software peers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About 4–7x forward revenue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Sales of distressed growth-stage software companies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Have cleared at about 1–3x ARR, lower where the product was being displaced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Quillon Claims AI – IC Deck template (Standard) v2</dc:title>
  <dc:subject>$100M senior secured recurring-revenue term loan to a venture-backed AI claims-processing software company, refinancing venture debt and extending its cash runway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