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4023360"/>
          </a:xfrm>
          <a:prstGeom prst="rect">
            <a:avLst/>
          </a:prstGeom>
          <a:solidFill>
            <a:srgbClr val="1E3A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 i="0">
                <a:solidFill>
                  <a:srgbClr val="E4EAF3"/>
                </a:solidFill>
                <a:latin typeface="Arial"/>
              </a:rPr>
              <a:t>IC Simulator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 i="0">
                <a:solidFill>
                  <a:srgbClr val="FFFFFF"/>
                </a:solidFill>
                <a:latin typeface="Georgia"/>
              </a:rPr>
              <a:t>Ridgeline River Crossing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56032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0" i="0">
                <a:solidFill>
                  <a:srgbClr val="E4EAF3"/>
                </a:solidFill>
                <a:latin typeface="Arial"/>
              </a:rPr>
              <a:t>$780M senior secured fixed-rate term loan to a project company that will design, build, finance and maintain a replacement river bridge under a 35-year availability-payment concession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43891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i="0">
                <a:solidFill>
                  <a:srgbClr val="1E3A5F"/>
                </a:solidFill>
                <a:latin typeface="Arial"/>
              </a:rPr>
              <a:t>IC deck template · Standard level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463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0">
                <a:solidFill>
                  <a:srgbClr val="5B6475"/>
                </a:solidFill>
                <a:latin typeface="Arial"/>
              </a:rPr>
              <a:t>Practice use only · fictional teaching case · October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33756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0">
                <a:solidFill>
                  <a:srgbClr val="E4EAF3"/>
                </a:solidFill>
                <a:latin typeface="Arial"/>
              </a:rPr>
              <a:t>[Presenter] · [Date]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303520"/>
            <a:ext cx="10515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2A3140"/>
                </a:solidFill>
                <a:latin typeface="Arial"/>
              </a:rPr>
              <a:t>Fill it in and upload it under Supporting files. Your score always comes from your memo.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715000"/>
            <a:ext cx="108813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E4EAF3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AGENDA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09728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 i="0">
                <a:solidFill>
                  <a:srgbClr val="121826"/>
                </a:solidFill>
                <a:latin typeface="Georgia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73736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Transaction overview and recommendation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Sources and uses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Company snapshot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Financial summary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Base and downside cases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Structure and covenants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Recovery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Risks and mitigants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Recommendation and conditions</a:t>
            </a:r>
          </a:p>
          <a:p>
            <a:pPr>
              <a:spcAft>
                <a:spcPts val="800"/>
              </a:spcAft>
            </a:pPr>
            <a:r>
              <a:rPr sz="1600" i="0">
                <a:solidFill>
                  <a:srgbClr val="2A3140"/>
                </a:solidFill>
                <a:latin typeface="Arial"/>
              </a:rPr>
              <a:t>•  Appendix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TRANSACTION OVERVIEW AND RECOMMENDATION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Write an action title that states the ask, your call and the main reason.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SOURCES AND USES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that sources equal uses, and the pro forma capital structure.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COMPANY SNAPSHOT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Explain what drives cash flow, in one message.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FINANCIAL 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State the trend that matters for the lender as the title.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48640" y="2286000"/>
          <a:ext cx="1109167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31920"/>
                <a:gridCol w="1431950"/>
                <a:gridCol w="1431950"/>
                <a:gridCol w="1431950"/>
                <a:gridCol w="1431950"/>
                <a:gridCol w="1431950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Op year 1 (2030)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Op year 5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Op year 10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Op year 20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Op year 30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Availability payment, before deductions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88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92.4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98.3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112.1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Operations and maintenance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9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9.9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11.2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14.4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18.4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Insurance and project company costs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3.7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4.8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6.1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Lifecycle reserve contributions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6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Cash flow available for debt service ($M)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72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74.1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71.3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78.9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98.4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Senior debt service ($M)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52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53.5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54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56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DSCR (sponsor base case)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1.38x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1.39x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1.32x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1.41x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n/a (debt repaid)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BASE AND DOWNSIDE CASES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Put base and downside side by side, with covenant headroom.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STRUCTURE AND COVENANTS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Say whether the terms protect the lender and what you would change.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228600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0" i="1">
                <a:solidFill>
                  <a:srgbClr val="5B6475"/>
                </a:solidFill>
                <a:latin typeface="Arial"/>
              </a:rPr>
              <a:t>Proposed terms: see the term sheet table in the appendix.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RECOVERY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Show what the lender recovers in a default, and why.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RISKS AND MITIGANTS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Rank the risks that drive repayment, each with its mitigant.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RECOMMENDATION AND CONDITIONS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Restate the call and the conditions, word for word as in the memo.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 i="0">
                <a:solidFill>
                  <a:srgbClr val="5B6475"/>
                </a:solidFill>
                <a:latin typeface="Georgia"/>
              </a:rPr>
              <a:t>[Action title]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 i="1">
                <a:solidFill>
                  <a:srgbClr val="5B6475"/>
                </a:solidFill>
                <a:latin typeface="Arial"/>
              </a:rPr>
              <a:t>Supporting detail you won't present but may be asked about.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Proposed terms from the case packet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8348472"/>
              </a:tblGrid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Term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FFFFFF"/>
                          </a:solidFill>
                          <a:latin typeface="Arial"/>
                        </a:rPr>
                        <a:t>Proposed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Facility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$780M senior secured fixed-rate term loan to Ridgeline Crossing Partners (project company); drawn during construction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Tenor and amortization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31 years from close: 3-year construction availability, then 28-year amortization sculpted to the sponsor base case; 4-year tail before concession end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Pricing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Fixed 5.60% (30-year Treasury 4.25% + 135 bp); 0.75% upfront fee; make-whole call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Pricing context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Recent availability-payment P3 private placements rated BBB to BBB+ priced at Treasuries + 120 to 165 bp; projects with full construction risk at the wider end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Sizing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Minimum DSCR 1.30x and average 1.39x in the sponsor base case; loan life coverage ratio 1.42x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Distribution lock-up and default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Distributions to equity blocked below 1.15x historical and projected DSCR; event of default below 1.05x historical DSCR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Reserves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Debt service reserve of 6 months' debt service, funded at close; lifecycle reserve funded per the lifecycle plan; handback reserve from year 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Security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First-priority lien on all project company assets, accounts and the concession agreement; direct agreements with the State, the design-build contractor and the O&amp;M contractor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800" b="1">
                          <a:solidFill>
                            <a:srgbClr val="121826"/>
                          </a:solidFill>
                          <a:latin typeface="Arial"/>
                        </a:rPr>
                        <a:t>Other terms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800" b="0">
                          <a:solidFill>
                            <a:srgbClr val="121826"/>
                          </a:solidFill>
                          <a:latin typeface="Arial"/>
                        </a:rPr>
                        <a:t>Cash waterfall: O&amp;M, senior debt service, DSRA, lifecycle reserve, lock-up test, then equity; no additional senior debt except permitted refinancing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48640" y="5623560"/>
            <a:ext cx="11064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0" i="0">
                <a:solidFill>
                  <a:srgbClr val="5B6475"/>
                </a:solidFill>
                <a:latin typeface="Arial"/>
              </a:rPr>
              <a:t>Sources: a fictional teaching case written for IC Simulator. The company, figures and terms are invented for practice; any resemblance to a real company is coincidental.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Sources and uses ($M, construction period)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Uses: design-build contract (fixed price)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860.0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Uses: owner's and development costs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30.0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Uses: construction contingency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25.0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Uses: interest during construction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85.0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Uses: financing fees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20.0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Uses: debt service reserve funding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30.0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Total uses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1,050.0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Sources: senior debt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780.0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Sources: sponsor equity (paid in pro rata with debt)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150.0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Sources: State milestone payments during construction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120.0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21826"/>
                          </a:solidFill>
                          <a:latin typeface="Arial"/>
                        </a:rPr>
                        <a:t>Total sources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900" b="0">
                          <a:solidFill>
                            <a:srgbClr val="121826"/>
                          </a:solidFill>
                          <a:latin typeface="Arial"/>
                        </a:rPr>
                        <a:t>1,050.0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Construction security package (design-build contract with the Arcadia–Harlow joint venture)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Contract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Fixed price $860M; date-certain substantial completion 36 months after notice to proceed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Delay liquidated damages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$150,000 per day, capped at 15% of the contract price ($129M)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Letter of credit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10% of the contract price ($86M), from investment-grade banks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Payment and performance bonds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50% of the contract price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Parent guarantees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Joint and several guarantees from both joint-venture parents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Owner contingency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$25M, about 3% of the design-build price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Key exclusions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Unforeseen river-bed geotechnical conditions above a $10M threshold are a shared risk with the State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Payment mechanism and deductions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Availability payment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$88.0M maximum in operating year 1; 60% indexed to inflation, 40% fixed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Unavailability deductions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Per lane-closure hour, weighted by time of day; peak-hour closure of all lanes can remove the full daily payment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Performance deductions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Points for missed maintenance and response standards; deductions capped at 5% of the annual payment before a default warning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Deduction history on comparable State P3s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About 0.5–1.5% of the annual payment in steady state; up to 4% in the first two operating years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Appropriation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Payments subject to annual legislative appropriation; non-appropriation lets the project company terminate with compensation covering senior debt in full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228600"/>
            <a:ext cx="5303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Ridgeline River Crossing · IC deck</a:t>
            </a:r>
          </a:p>
        </p:txBody>
      </p:sp>
      <p:sp>
        <p:nvSpPr>
          <p:cNvPr id="3" name="Rectangle 2"/>
          <p:cNvSpPr/>
          <p:nvPr/>
        </p:nvSpPr>
        <p:spPr>
          <a:xfrm>
            <a:off x="548640" y="6309360"/>
            <a:ext cx="11091672" cy="9144"/>
          </a:xfrm>
          <a:prstGeom prst="rect">
            <a:avLst/>
          </a:prstGeom>
          <a:solidFill>
            <a:srgbClr val="DDDC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6355080"/>
            <a:ext cx="9144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 i="0">
                <a:solidFill>
                  <a:srgbClr val="5B6475"/>
                </a:solidFill>
                <a:latin typeface="Arial"/>
              </a:rPr>
              <a:t>IC Simulator · Ridgeline River Crossing · Standard template · Practice use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98480" y="6355080"/>
            <a:ext cx="94183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5B6475"/>
                </a:solidFill>
                <a:latin typeface="Arial"/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02920"/>
            <a:ext cx="10058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1" i="0">
                <a:solidFill>
                  <a:srgbClr val="1E3A5F"/>
                </a:solidFill>
                <a:latin typeface="Arial"/>
              </a:rPr>
              <a:t>APPENDIX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868680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 i="0">
                <a:solidFill>
                  <a:srgbClr val="121826"/>
                </a:solidFill>
                <a:latin typeface="Georgia"/>
              </a:rPr>
              <a:t>Termination compensation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45920"/>
          <a:ext cx="11091672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519672"/>
              </a:tblGrid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Item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>
                    <a:solidFill>
                      <a:srgbClr val="1E3A5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State default or convenience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Senior debt outstanding plus breakage, and equity at a contractual return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Force majeure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Senior debt outstanding; equity receives its paid-in capital less distributions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Project company default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Adjusted estimated fair value of the contract after rebidding, capped at senior debt outstanding; no floor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21826"/>
                          </a:solidFill>
                          <a:latin typeface="Arial"/>
                        </a:rPr>
                        <a:t>Handback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21826"/>
                          </a:solidFill>
                          <a:latin typeface="Arial"/>
                        </a:rPr>
                        <a:t>Asset must meet residual-life standards at year 35; handback reserve funded from year 27; the State may withhold payments for shortfalls</a:t>
                      </a:r>
                    </a:p>
                  </a:txBody>
                  <a:tcPr>
                    <a:solidFill>
                      <a:srgbClr val="FAFA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Ridgeline River Crossing – IC Deck template (Standard) v2</dc:title>
  <dc:subject>$780M senior secured fixed-rate term loan to a project company that will design, build, finance and maintain a replacement river bridge under a 35-year availability-payment concession</dc:subject>
  <dc:creator>IC Simulator</dc:creator>
  <cp:keywords/>
  <dc:description>Fill it in and upload it under Supporting files. Your score always comes from your memo.</dc:description>
  <cp:lastModifiedBy>IC Simulator</cp:lastModifiedBy>
  <cp:revision>1</cp:revision>
  <dcterms:created xsi:type="dcterms:W3CDTF">2026-10-06T00:00:00Z</dcterms:created>
  <dcterms:modified xsi:type="dcterms:W3CDTF">2026-10-06T00:00:00Z</dcterms:modified>
  <cp:category/>
</cp:coreProperties>
</file>