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Waystar Holding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$1.4bn first-lien TL refinance + $300m DDTL for tuck-in M&amp;A (illustrative); existing TL is SOFR+200 BSL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built from public information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Public company · SEC EDGAR (WAY) through Q2-2026 10-Q · illustrative facility. Company figures are taken from the public filings cited, as summarised in the IC Simulator case packet; the facility and its terms are illustrative unless stated. Company names and marks belong to their owners. IC Simulator is not affiliated with or endorsed by the company.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Waystar Holding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LTM Jun-26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Revenue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791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943.5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1,099.3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1,205.7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333.7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383.5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462.1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514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margin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42.2%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40.6%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42.0%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42.6%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Capex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21.5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27.3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26.5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46.7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FCF — CFO − capex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29.9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142.5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283.2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246.3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Net debt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2,226.3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1,073.6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1,395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1,282.5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Gross / net leverage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6.8x / 6.7x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3.3x / 2.8x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3.2x / 3.0x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2.9x / 2.5x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/ interest (LTM historical)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1.6x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2.6x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6.0x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6.4x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Net revenue retention (TTM)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108.6%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110.1%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112.0%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108.3%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5B6475"/>
                </a:solidFill>
                <a:latin typeface="Arial"/>
              </a:rPr>
              <a:t>Proposed terms: see the term sheet table in the appendix.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Waystar Holding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$1,400m senior secured first-lien TL + $300m DDTL (24-mo availability); existing $500m RCF A&amp;E; $100m A/R securitization permitted (cap $150m) — ILLUSTRATIVE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Use of proceeds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Repay $1,374m existing first-lien TL + fees/OID; DDTL for permitted acquisitions only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Tenor / amort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7 years; 1.0% p.a. quarterly amort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 (illustrative)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Term SOFR + 300 bp, 0% floor, 98.5 OID; −25 bp at ≤2.50x total net leverage; DDTL ticking fee 50%/100% of margin from day 46/91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Pro forma leverage at close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~2.9x gross / ~2.5x net on LTM Adj. EBITDA $514m; ~3.5x gross if DDTL fully drawn with no acquired EBITDA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Coverage note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~6.4x = LTM historical (Adj. EBITDA / reported interest on existing S+200 package). ~5.3x = pro forma at illustrative SOFR+300. Do not mix.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Max total net leverage 4.50x → 4.25x (Q8) → 4.00x (Q12); min interest coverage 3.00x; equity cure 2-in-4 / 4 life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Covenant EBITDA / RP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SBC add-back OK; cost savings/synergies/other capped at 15% of EBITDA, 12-mo realization. Buybacks/dividends unlimited only at PF TNL ≤3.00x, else ≤$50m/yr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101 soft call 12 mo; ECF sweep 50%/25%/0%; DDTL draw ≤3.75x PF TNL + QoE &gt;$150m; MFN 50 bp for life; J.Crew / Chewy / Serta / Pluralsight blockers; cyber notice within 5 business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Public company · SEC EDGAR (WAY) through Q2-2026 10-Q · illustrative facility. Company figures are taken from the public filings cited, as summarised in the IC Simulator case packet; the facility and its terms are illustrative unless stated. Company names and marks belong to their owners. IC Simulator is not affiliated with or endorsed by the company.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Waystar Holding – IC Deck template (Standard) v2</dc:title>
  <dc:subject>$1.4bn first-lien TL refinance + $300m DDTL for tuck-in M&amp;A (illustrative); existing TL is SOFR+200 BSL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